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333" r:id="rId3"/>
    <p:sldId id="334" r:id="rId4"/>
    <p:sldId id="335" r:id="rId5"/>
    <p:sldId id="337" r:id="rId6"/>
    <p:sldId id="338" r:id="rId7"/>
    <p:sldId id="372" r:id="rId8"/>
    <p:sldId id="339" r:id="rId9"/>
    <p:sldId id="340" r:id="rId10"/>
    <p:sldId id="341" r:id="rId11"/>
    <p:sldId id="342" r:id="rId12"/>
    <p:sldId id="346" r:id="rId13"/>
    <p:sldId id="362" r:id="rId14"/>
    <p:sldId id="347" r:id="rId15"/>
    <p:sldId id="348" r:id="rId16"/>
    <p:sldId id="349" r:id="rId17"/>
    <p:sldId id="350" r:id="rId18"/>
    <p:sldId id="351" r:id="rId19"/>
    <p:sldId id="343" r:id="rId20"/>
    <p:sldId id="344" r:id="rId21"/>
    <p:sldId id="345" r:id="rId22"/>
    <p:sldId id="352" r:id="rId23"/>
    <p:sldId id="353" r:id="rId24"/>
    <p:sldId id="354" r:id="rId25"/>
    <p:sldId id="355" r:id="rId26"/>
    <p:sldId id="356" r:id="rId27"/>
    <p:sldId id="357" r:id="rId28"/>
    <p:sldId id="358" r:id="rId29"/>
    <p:sldId id="359" r:id="rId30"/>
    <p:sldId id="360" r:id="rId31"/>
    <p:sldId id="361" r:id="rId32"/>
    <p:sldId id="363" r:id="rId33"/>
    <p:sldId id="364" r:id="rId34"/>
    <p:sldId id="365" r:id="rId35"/>
    <p:sldId id="366" r:id="rId36"/>
    <p:sldId id="367" r:id="rId37"/>
    <p:sldId id="368" r:id="rId38"/>
    <p:sldId id="370" r:id="rId39"/>
    <p:sldId id="37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5690"/>
  </p:normalViewPr>
  <p:slideViewPr>
    <p:cSldViewPr snapToGrid="0" snapToObjects="1">
      <p:cViewPr varScale="1">
        <p:scale>
          <a:sx n="115" d="100"/>
          <a:sy n="115" d="100"/>
        </p:scale>
        <p:origin x="4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2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Sheet3!$H$17</c:f>
              <c:strCache>
                <c:ptCount val="1"/>
                <c:pt idx="0">
                  <c:v>Price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Sheet3!$G$18:$G$22</c:f>
              <c:numCache>
                <c:formatCode>General</c:formatCode>
                <c:ptCount val="5"/>
                <c:pt idx="0">
                  <c:v>2104</c:v>
                </c:pt>
                <c:pt idx="1">
                  <c:v>1600</c:v>
                </c:pt>
                <c:pt idx="2">
                  <c:v>2400</c:v>
                </c:pt>
                <c:pt idx="3">
                  <c:v>1416</c:v>
                </c:pt>
                <c:pt idx="4">
                  <c:v>3000</c:v>
                </c:pt>
              </c:numCache>
            </c:numRef>
          </c:xVal>
          <c:yVal>
            <c:numRef>
              <c:f>Sheet3!$H$18:$H$22</c:f>
              <c:numCache>
                <c:formatCode>General</c:formatCode>
                <c:ptCount val="5"/>
                <c:pt idx="0">
                  <c:v>400</c:v>
                </c:pt>
                <c:pt idx="1">
                  <c:v>330</c:v>
                </c:pt>
                <c:pt idx="2">
                  <c:v>369</c:v>
                </c:pt>
                <c:pt idx="3">
                  <c:v>232</c:v>
                </c:pt>
                <c:pt idx="4">
                  <c:v>540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57C-0A49-B5BD-2433593BA8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6671471"/>
        <c:axId val="1348526383"/>
      </c:scatterChart>
      <c:valAx>
        <c:axId val="138667147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8526383"/>
        <c:crosses val="autoZero"/>
        <c:crossBetween val="midCat"/>
      </c:valAx>
      <c:valAx>
        <c:axId val="13485263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667147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3.gi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C5AAF5-6268-1F46-83A7-CBA852B0482C}" type="datetimeFigureOut">
              <a:rPr lang="en-US" smtClean="0"/>
              <a:t>2/25/24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1B15A3-39B2-124D-9D40-0ED17AD47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77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details in lecture notes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1B15A3-39B2-124D-9D40-0ED17AD4782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49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CAE4F-3362-914E-B757-DA341824E9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E03348-E75E-8744-A47F-957153C10C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3A4BB-A6CF-7B4E-8046-A32E824DA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69CD2-73D9-E141-8EC9-0D3AAFBEF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0BB91-9C14-BC48-8327-A2806B23F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02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D683B-48FF-3B41-8555-B59A83AA2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ED32C1-99F0-4E4E-8B81-97A2C623FB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80A00-CAD0-2046-8B78-AAC5EF232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1C23C-9140-F44F-BD7D-92254CE9E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643C8-FB4B-6543-8B38-3AB7248B2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555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E8759C-737C-8049-B173-5BD3253EFD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80F894-99E7-9946-873D-8E832A1F0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0DC94F-3CD8-7C4C-92AF-C9B7450EF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F7757-84D7-354F-BF1B-C3F024537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54309-640F-754D-8063-B14076B0F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01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AB978-72BC-5E42-82E9-A19C6BF5D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0DCE0-738B-B048-BF2E-2B5D0D38B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E213F-4F85-794B-827D-1D74BB560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A1FED-0C0E-484D-9BC7-FE6164116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D4B2A-DB86-1244-9F91-6F22575F8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8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0E278-6317-F843-B6B9-08A6EF9AF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B4635-49FD-4843-B56D-7B9F61C729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0C66D-58AB-E64B-843D-3FDA54C95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095AC-97CD-7C4F-B713-4991020EC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B7FD7-BA6F-A34A-B279-E0DE3958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290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BF978-7D57-9D4D-8916-60D3BE739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7172D-B391-9846-BC51-85796D42CA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A06F19-2230-5D4F-B0F9-7B08352DEC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463298-A80F-5B44-9AD8-2CEDA4878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35A2F-D6F8-AE44-8BC3-155AC5627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E66E6-4F3C-324E-B3B9-9B84A0F3C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909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AEDBC-93BF-DA47-942D-2D1E7F0FC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CCD7E-94F6-1640-B556-43205C458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7BAC96-4742-6044-9C18-AB9DFDD7C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C4B5E6-DF68-4B47-BFCD-7D4A709F5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A42DBF-24FA-4741-A7D2-E90089B031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C4BBC7-DE89-CB42-8A0E-AF760C987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CABAFE-FA28-5F4F-9C74-D2983A3FD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D1B1E2-A6AB-D946-8BBB-DA08B05BD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3B407-A90E-264D-B3CF-D5AFD7D95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F2E076-BDC2-BE46-A767-B5E10EDF9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3F6D7-B85D-CE42-9CD8-F65216C96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CA0196-610D-C64B-8E9E-4CB667DB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443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50CBFC-3FEB-DD4C-ADE5-7B2FDFC71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4E1CC3-F6FC-C042-B644-608FCCEC1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10E8EC-219B-DB44-AEB9-DCBC56912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581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AF9A6-264F-854F-8304-A7AAC7748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E3FA0-55CE-F542-AECF-693BE58613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D08AE9-B40E-B345-AAAA-84B650291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8DA8F-AC4F-3148-B0B7-9DE88BFC1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73458A-11E4-3A4D-B2A0-4C3EC47F0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B0CC49-B799-084F-8DA2-C81118FFF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537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E825C-8030-6146-9C6B-BCE271B69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4C4104-FDD0-AB4C-A6DB-6D4488CCA6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A753B8-BCB4-ED44-9E53-1D357DC720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40C6F-EAAC-9B4C-A272-36E5E3A46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86585E-E440-BC49-9CD9-91DFE501E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330644-BC3B-9748-A284-E3CD2D9CA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49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B2698D-53CF-194E-AD30-76151A90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06D468-FEB1-D542-A6B4-6EF299C04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1CF11-90B0-B04A-BBCE-9DFFC66FB3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FC5CB-14AA-294A-8F5F-7CE0D7D6BA0D}" type="datetimeFigureOut">
              <a:rPr lang="en-US" smtClean="0"/>
              <a:t>2/25/24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95D78-BC94-504D-A32B-DB2D58C212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27AEF-5B27-DC4B-9025-36B9045E4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24373-A00B-7B46-A048-65D6C6097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897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rsloan@bard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40A8E-BF1F-0949-901E-971C9B9030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Linear Regression and Gradient Descent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A8F5B-133F-F741-9E63-7DA728624B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Rose Sloan</a:t>
            </a:r>
          </a:p>
          <a:p>
            <a:r>
              <a:rPr lang="en-US" dirty="0">
                <a:hlinkClick r:id="rId2"/>
              </a:rPr>
              <a:t>rsloan@bard.edu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564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781E-C5EC-A747-B812-9A6C9D301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Learning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9EC42-2870-3E48-B09C-DE511551D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one hyperparameter for this algorithm is the learning rate </a:t>
            </a:r>
            <a:r>
              <a:rPr lang="el-GR" dirty="0"/>
              <a:t>α</a:t>
            </a:r>
            <a:endParaRPr lang="en-US" dirty="0"/>
          </a:p>
          <a:p>
            <a:r>
              <a:rPr lang="el-GR" dirty="0"/>
              <a:t>α</a:t>
            </a:r>
            <a:r>
              <a:rPr lang="en-US" dirty="0"/>
              <a:t> should be a very small number</a:t>
            </a:r>
          </a:p>
          <a:p>
            <a:r>
              <a:rPr lang="en-US" dirty="0"/>
              <a:t> Too large learning rate: might “go past” our minimum and never converge</a:t>
            </a:r>
          </a:p>
          <a:p>
            <a:pPr lvl="1"/>
            <a:r>
              <a:rPr lang="en-US" dirty="0"/>
              <a:t>If cost function is going up during training, try a lower learning rate</a:t>
            </a:r>
          </a:p>
          <a:p>
            <a:r>
              <a:rPr lang="en-US" dirty="0"/>
              <a:t>Too small learning rate: may take too long to converge</a:t>
            </a:r>
          </a:p>
          <a:p>
            <a:r>
              <a:rPr lang="en-US" dirty="0"/>
              <a:t>In practice: for features scaled between 0 and 1, 0.01 usually is a good choice for </a:t>
            </a:r>
            <a:r>
              <a:rPr lang="el-GR" dirty="0"/>
              <a:t>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254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D3E07-C81A-A347-B312-49C2A2465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Gradient Descent: Pseudocode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1CFDC-7B8B-8D45-A742-2D2CF8226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batch_grad_desc</a:t>
            </a:r>
            <a:r>
              <a:rPr lang="en-US" dirty="0"/>
              <a:t>(D, </a:t>
            </a:r>
            <a:r>
              <a:rPr lang="el-GR" dirty="0"/>
              <a:t>α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/>
              <a:t>	set 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 to 0 for for </a:t>
            </a:r>
            <a:r>
              <a:rPr lang="en-US" dirty="0" err="1"/>
              <a:t>i</a:t>
            </a:r>
            <a:r>
              <a:rPr lang="en-US" dirty="0"/>
              <a:t> from 0 to n</a:t>
            </a:r>
          </a:p>
          <a:p>
            <a:pPr marL="0" indent="0">
              <a:buNone/>
            </a:pPr>
            <a:r>
              <a:rPr lang="en-US" dirty="0"/>
              <a:t>	while derivatives are nonzero:</a:t>
            </a:r>
          </a:p>
          <a:p>
            <a:pPr marL="0" indent="0">
              <a:buNone/>
            </a:pPr>
            <a:r>
              <a:rPr lang="en-US" dirty="0"/>
              <a:t>		for </a:t>
            </a:r>
            <a:r>
              <a:rPr lang="en-US" dirty="0" err="1"/>
              <a:t>i</a:t>
            </a:r>
            <a:r>
              <a:rPr lang="en-US" dirty="0"/>
              <a:t> in (0, 1, 2, …, n):</a:t>
            </a:r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dirty="0" err="1"/>
              <a:t>deriv</a:t>
            </a:r>
            <a:r>
              <a:rPr lang="en-US" dirty="0"/>
              <a:t> = sum over all (</a:t>
            </a:r>
            <a:r>
              <a:rPr lang="en-US" dirty="0" err="1"/>
              <a:t>x,y</a:t>
            </a:r>
            <a:r>
              <a:rPr lang="en-US" dirty="0"/>
              <a:t>) in D of (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- y)x</a:t>
            </a:r>
            <a:r>
              <a:rPr lang="en-US" baseline="-25000" dirty="0"/>
              <a:t>i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 = 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baseline="-25000" dirty="0"/>
              <a:t> </a:t>
            </a:r>
            <a:r>
              <a:rPr lang="en-US" dirty="0"/>
              <a:t> - </a:t>
            </a:r>
            <a:r>
              <a:rPr lang="el-GR" dirty="0"/>
              <a:t>α</a:t>
            </a:r>
            <a:r>
              <a:rPr lang="en-US" dirty="0"/>
              <a:t>*</a:t>
            </a:r>
            <a:r>
              <a:rPr lang="en-US" dirty="0" err="1"/>
              <a:t>deriv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return w</a:t>
            </a:r>
            <a:r>
              <a:rPr lang="en-US" baseline="-25000" dirty="0"/>
              <a:t>0</a:t>
            </a:r>
            <a:r>
              <a:rPr lang="en-US" dirty="0"/>
              <a:t>, w</a:t>
            </a:r>
            <a:r>
              <a:rPr lang="en-US" baseline="-25000" dirty="0"/>
              <a:t>1</a:t>
            </a:r>
            <a:r>
              <a:rPr lang="en-US" dirty="0"/>
              <a:t>, w</a:t>
            </a:r>
            <a:r>
              <a:rPr lang="en-US" baseline="-25000" dirty="0"/>
              <a:t>2</a:t>
            </a:r>
            <a:r>
              <a:rPr lang="en-US" dirty="0"/>
              <a:t>, …, </a:t>
            </a:r>
            <a:r>
              <a:rPr lang="en-US" dirty="0" err="1"/>
              <a:t>w</a:t>
            </a:r>
            <a:r>
              <a:rPr lang="en-US" baseline="-25000" dirty="0" err="1"/>
              <a:t>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61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7B314-7604-8641-BC3F-2935ECB8E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Example: Housing Prices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ABACC22-CB2D-4A40-BF26-399BCF55B7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9661243"/>
              </p:ext>
            </p:extLst>
          </p:nvPr>
        </p:nvGraphicFramePr>
        <p:xfrm>
          <a:off x="1793631" y="1690688"/>
          <a:ext cx="6963510" cy="317721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659136719"/>
                    </a:ext>
                  </a:extLst>
                </a:gridCol>
                <a:gridCol w="1899140">
                  <a:extLst>
                    <a:ext uri="{9D8B030D-6E8A-4147-A177-3AD203B41FA5}">
                      <a16:colId xmlns:a16="http://schemas.microsoft.com/office/drawing/2014/main" val="3768602865"/>
                    </a:ext>
                  </a:extLst>
                </a:gridCol>
                <a:gridCol w="2321170">
                  <a:extLst>
                    <a:ext uri="{9D8B030D-6E8A-4147-A177-3AD203B41FA5}">
                      <a16:colId xmlns:a16="http://schemas.microsoft.com/office/drawing/2014/main" val="3504615882"/>
                    </a:ext>
                  </a:extLst>
                </a:gridCol>
              </a:tblGrid>
              <a:tr h="85702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Area (1000 square ft)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Bedrooms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Price ($1000s)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4187039"/>
                  </a:ext>
                </a:extLst>
              </a:tr>
              <a:tr h="464038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2.104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400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454453"/>
                  </a:ext>
                </a:extLst>
              </a:tr>
              <a:tr h="464038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1.600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330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52689343"/>
                  </a:ext>
                </a:extLst>
              </a:tr>
              <a:tr h="464038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2.400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369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50739132"/>
                  </a:ext>
                </a:extLst>
              </a:tr>
              <a:tr h="464038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1.416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232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24782579"/>
                  </a:ext>
                </a:extLst>
              </a:tr>
              <a:tr h="464038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3.000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540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420819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F75D2C-7C41-9047-8C90-0400FFF5A8C8}"/>
              </a:ext>
            </a:extLst>
          </p:cNvPr>
          <p:cNvSpPr txBox="1"/>
          <p:nvPr/>
        </p:nvSpPr>
        <p:spPr>
          <a:xfrm>
            <a:off x="844062" y="5545015"/>
            <a:ext cx="9788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</a:t>
            </a:r>
            <a:r>
              <a:rPr lang="en-US" sz="2800" baseline="-25000" dirty="0"/>
              <a:t>0</a:t>
            </a:r>
            <a:r>
              <a:rPr lang="en-US" sz="2800" dirty="0"/>
              <a:t> + w</a:t>
            </a:r>
            <a:r>
              <a:rPr lang="en-US" sz="2800" baseline="-25000" dirty="0"/>
              <a:t>1</a:t>
            </a:r>
            <a:r>
              <a:rPr lang="en-US" sz="2800" dirty="0"/>
              <a:t>*area + w</a:t>
            </a:r>
            <a:r>
              <a:rPr lang="en-US" sz="2800" baseline="-25000" dirty="0"/>
              <a:t>2</a:t>
            </a:r>
            <a:r>
              <a:rPr lang="en-US" sz="2800" dirty="0"/>
              <a:t>*bedrooms = price</a:t>
            </a:r>
          </a:p>
        </p:txBody>
      </p:sp>
    </p:spTree>
    <p:extLst>
      <p:ext uri="{BB962C8B-B14F-4D97-AF65-F5344CB8AC3E}">
        <p14:creationId xmlns:p14="http://schemas.microsoft.com/office/powerpoint/2010/main" val="1951271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B2341-A33A-594E-B719-4D4A6904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Housing Prices: Area vs. Price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6D7BD95-FF7B-6E47-A88B-4FBD7693459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91271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0FE30-4B53-9441-A802-BD0058C9E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D82B4-983D-3642-A8B6-9F3813F7B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Initially, set w = &lt;0, 0, 0&gt;, learning rate to 0.001</a:t>
            </a:r>
          </a:p>
          <a:p>
            <a:r>
              <a:rPr lang="en-US" dirty="0"/>
              <a:t>Now calculate all the partial derivatives</a:t>
            </a:r>
          </a:p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241859D-A3CE-9D4F-9370-83A7AF7BCD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954048"/>
              </p:ext>
            </p:extLst>
          </p:nvPr>
        </p:nvGraphicFramePr>
        <p:xfrm>
          <a:off x="838198" y="3071446"/>
          <a:ext cx="10515600" cy="299275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434009601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413022461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59857415"/>
                    </a:ext>
                  </a:extLst>
                </a:gridCol>
                <a:gridCol w="693129">
                  <a:extLst>
                    <a:ext uri="{9D8B030D-6E8A-4147-A177-3AD203B41FA5}">
                      <a16:colId xmlns:a16="http://schemas.microsoft.com/office/drawing/2014/main" val="3129229126"/>
                    </a:ext>
                  </a:extLst>
                </a:gridCol>
                <a:gridCol w="1101969">
                  <a:extLst>
                    <a:ext uri="{9D8B030D-6E8A-4147-A177-3AD203B41FA5}">
                      <a16:colId xmlns:a16="http://schemas.microsoft.com/office/drawing/2014/main" val="4279643594"/>
                    </a:ext>
                  </a:extLst>
                </a:gridCol>
                <a:gridCol w="1617785">
                  <a:extLst>
                    <a:ext uri="{9D8B030D-6E8A-4147-A177-3AD203B41FA5}">
                      <a16:colId xmlns:a16="http://schemas.microsoft.com/office/drawing/2014/main" val="1766301117"/>
                    </a:ext>
                  </a:extLst>
                </a:gridCol>
                <a:gridCol w="1582615">
                  <a:extLst>
                    <a:ext uri="{9D8B030D-6E8A-4147-A177-3AD203B41FA5}">
                      <a16:colId xmlns:a16="http://schemas.microsoft.com/office/drawing/2014/main" val="1825614052"/>
                    </a:ext>
                  </a:extLst>
                </a:gridCol>
                <a:gridCol w="1576752">
                  <a:extLst>
                    <a:ext uri="{9D8B030D-6E8A-4147-A177-3AD203B41FA5}">
                      <a16:colId xmlns:a16="http://schemas.microsoft.com/office/drawing/2014/main" val="328787727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Square footage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Bedrooms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Price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h(x)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h(x) - y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(h(x) - y)x_0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(h(x) - y)x_1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(h(x) - y)x_2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42007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2.104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400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-400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-400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-841.6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-1200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34721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1.6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330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-330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-330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-528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-990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5772890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2.4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369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-369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-369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-885.6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-1107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406191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1.416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232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-232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-232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-328.512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-464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177030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4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540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-540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-540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-1620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-2160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992854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SUMS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-1871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-4203.712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-5921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432799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8958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D4CBE-5B7B-8D43-91F7-1873B79B0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1579A-B17C-244C-BF7C-96B5DDAB4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We have now found that at w = &lt;0, 0, 0&gt;, the derivative of J(w) is</a:t>
            </a:r>
            <a:br>
              <a:rPr lang="en-US" dirty="0"/>
            </a:br>
            <a:r>
              <a:rPr lang="en-US" dirty="0"/>
              <a:t>&lt; -1781, -4203.7, -5961&gt;</a:t>
            </a: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We now multiply this by the learning rate of 0.001 before updating the weights</a:t>
            </a: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New weights: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&lt;0, 0, 0&gt; - 0.001*</a:t>
            </a:r>
            <a:r>
              <a:rPr lang="en-US" dirty="0"/>
              <a:t>&lt; -1781, -4203712, -5961&gt; = </a:t>
            </a:r>
            <a:r>
              <a:rPr lang="en-US" b="1" dirty="0"/>
              <a:t>&lt;1.781, 4.203, 5.961&gt; </a:t>
            </a:r>
            <a:endParaRPr lang="en-US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261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BA755-3B08-2943-8E1F-596F718E4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3DFC4-43EB-8741-8171-A67B1B759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4467"/>
          </a:xfrm>
        </p:spPr>
        <p:txBody>
          <a:bodyPr/>
          <a:lstStyle/>
          <a:p>
            <a:r>
              <a:rPr lang="en-US" dirty="0"/>
              <a:t>Now we repeat this, computing h(x) with our new weights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Update weights based on learning rate:</a:t>
            </a:r>
          </a:p>
          <a:p>
            <a:pPr marL="0" indent="0">
              <a:buNone/>
            </a:pPr>
            <a:r>
              <a:rPr lang="en-US" dirty="0"/>
              <a:t>&lt;1.781, 4.203, 5.961&gt; - 0.001*&lt;-1728, -3887, -5475&gt; = &lt;3.6, 8.1, 11.4&gt;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E0D7D09-CC5F-324F-AFC2-DAD741E988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188276"/>
              </p:ext>
            </p:extLst>
          </p:nvPr>
        </p:nvGraphicFramePr>
        <p:xfrm>
          <a:off x="1019907" y="2590800"/>
          <a:ext cx="10421816" cy="250507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2727">
                  <a:extLst>
                    <a:ext uri="{9D8B030D-6E8A-4147-A177-3AD203B41FA5}">
                      <a16:colId xmlns:a16="http://schemas.microsoft.com/office/drawing/2014/main" val="3108669157"/>
                    </a:ext>
                  </a:extLst>
                </a:gridCol>
                <a:gridCol w="1302727">
                  <a:extLst>
                    <a:ext uri="{9D8B030D-6E8A-4147-A177-3AD203B41FA5}">
                      <a16:colId xmlns:a16="http://schemas.microsoft.com/office/drawing/2014/main" val="1288263654"/>
                    </a:ext>
                  </a:extLst>
                </a:gridCol>
                <a:gridCol w="1302727">
                  <a:extLst>
                    <a:ext uri="{9D8B030D-6E8A-4147-A177-3AD203B41FA5}">
                      <a16:colId xmlns:a16="http://schemas.microsoft.com/office/drawing/2014/main" val="555569837"/>
                    </a:ext>
                  </a:extLst>
                </a:gridCol>
                <a:gridCol w="1302727">
                  <a:extLst>
                    <a:ext uri="{9D8B030D-6E8A-4147-A177-3AD203B41FA5}">
                      <a16:colId xmlns:a16="http://schemas.microsoft.com/office/drawing/2014/main" val="2831204247"/>
                    </a:ext>
                  </a:extLst>
                </a:gridCol>
                <a:gridCol w="1302727">
                  <a:extLst>
                    <a:ext uri="{9D8B030D-6E8A-4147-A177-3AD203B41FA5}">
                      <a16:colId xmlns:a16="http://schemas.microsoft.com/office/drawing/2014/main" val="3237070276"/>
                    </a:ext>
                  </a:extLst>
                </a:gridCol>
                <a:gridCol w="1302727">
                  <a:extLst>
                    <a:ext uri="{9D8B030D-6E8A-4147-A177-3AD203B41FA5}">
                      <a16:colId xmlns:a16="http://schemas.microsoft.com/office/drawing/2014/main" val="141376091"/>
                    </a:ext>
                  </a:extLst>
                </a:gridCol>
                <a:gridCol w="1302727">
                  <a:extLst>
                    <a:ext uri="{9D8B030D-6E8A-4147-A177-3AD203B41FA5}">
                      <a16:colId xmlns:a16="http://schemas.microsoft.com/office/drawing/2014/main" val="3058642841"/>
                    </a:ext>
                  </a:extLst>
                </a:gridCol>
                <a:gridCol w="1302727">
                  <a:extLst>
                    <a:ext uri="{9D8B030D-6E8A-4147-A177-3AD203B41FA5}">
                      <a16:colId xmlns:a16="http://schemas.microsoft.com/office/drawing/2014/main" val="278541884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Square footage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Bedrooms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Price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h(x)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h(x) - y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(h(x) - y)x_0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(h(x) - y)x_1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(h(x) - y)x_2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209980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2.104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400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28.48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-371.52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-371.52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-781.68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-1114.56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4828884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330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26.36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-303.64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-303.64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-485.82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-910.92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59459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2.4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369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29.72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-339.28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-339.28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-814.27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-1017.83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77386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1.416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232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19.67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-212.33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-212.33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-300.67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-424.67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600017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540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38.17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-501.83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-501.83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-1505.5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-2007.34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62092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-1728.61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-3887.94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-5475.32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7310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65657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F7415-44B6-914C-9AD8-16163D9F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8A715-7505-454E-A4A1-BFF67D074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we are only updating the weights a small amount each time, we need to repeat this many times</a:t>
            </a:r>
          </a:p>
          <a:p>
            <a:r>
              <a:rPr lang="en-US" dirty="0"/>
              <a:t>In the 20</a:t>
            </a:r>
            <a:r>
              <a:rPr lang="en-US" baseline="30000" dirty="0"/>
              <a:t>th</a:t>
            </a:r>
            <a:r>
              <a:rPr lang="en-US" dirty="0"/>
              <a:t> iteration, the derivative is down to &lt;-407, -957, -1338&gt; and the weights are &lt;19.5, 44.3, 62.2&gt;, but overall cost still very large</a:t>
            </a:r>
          </a:p>
          <a:p>
            <a:r>
              <a:rPr lang="en-US" dirty="0"/>
              <a:t>In the 50</a:t>
            </a:r>
            <a:r>
              <a:rPr lang="en-US" baseline="30000" dirty="0"/>
              <a:t>th</a:t>
            </a:r>
            <a:r>
              <a:rPr lang="en-US" dirty="0"/>
              <a:t> iteration, the derivative is &lt;-20, -99, -128&gt; and the weights are &lt;23.6, 55.1, 77.1&gt; and overall cost is 3802</a:t>
            </a:r>
          </a:p>
          <a:p>
            <a:r>
              <a:rPr lang="en-US" dirty="0"/>
              <a:t>After 100 iterations, derivatives are close to 0, weights are </a:t>
            </a:r>
            <a:br>
              <a:rPr lang="en-US" dirty="0"/>
            </a:br>
            <a:r>
              <a:rPr lang="en-US" dirty="0"/>
              <a:t>&lt;23.1, 56.6, 78.7&gt;, with a overall cost of 3404</a:t>
            </a:r>
          </a:p>
        </p:txBody>
      </p:sp>
    </p:spTree>
    <p:extLst>
      <p:ext uri="{BB962C8B-B14F-4D97-AF65-F5344CB8AC3E}">
        <p14:creationId xmlns:p14="http://schemas.microsoft.com/office/powerpoint/2010/main" val="265570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DC06E-0636-DC4A-8F6A-9B88CB56A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100 Iterations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7717A5-6505-1348-A08B-490A64AB50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0424697"/>
              </p:ext>
            </p:extLst>
          </p:nvPr>
        </p:nvGraphicFramePr>
        <p:xfrm>
          <a:off x="1664677" y="2156790"/>
          <a:ext cx="8639910" cy="261747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590875">
                  <a:extLst>
                    <a:ext uri="{9D8B030D-6E8A-4147-A177-3AD203B41FA5}">
                      <a16:colId xmlns:a16="http://schemas.microsoft.com/office/drawing/2014/main" val="2358499691"/>
                    </a:ext>
                  </a:extLst>
                </a:gridCol>
                <a:gridCol w="1987069">
                  <a:extLst>
                    <a:ext uri="{9D8B030D-6E8A-4147-A177-3AD203B41FA5}">
                      <a16:colId xmlns:a16="http://schemas.microsoft.com/office/drawing/2014/main" val="2835995946"/>
                    </a:ext>
                  </a:extLst>
                </a:gridCol>
                <a:gridCol w="2250547">
                  <a:extLst>
                    <a:ext uri="{9D8B030D-6E8A-4147-A177-3AD203B41FA5}">
                      <a16:colId xmlns:a16="http://schemas.microsoft.com/office/drawing/2014/main" val="419410085"/>
                    </a:ext>
                  </a:extLst>
                </a:gridCol>
                <a:gridCol w="1811419">
                  <a:extLst>
                    <a:ext uri="{9D8B030D-6E8A-4147-A177-3AD203B41FA5}">
                      <a16:colId xmlns:a16="http://schemas.microsoft.com/office/drawing/2014/main" val="115277840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Square footage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Bedrooms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Price ($1000s)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h(x)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76599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2.104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3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400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378.1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174581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1.6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3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330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349.6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07209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2.4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3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369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394.8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76142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1.416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2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232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260.5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595559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3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4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540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507.4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9962970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FA01B15-1409-214A-8321-2053130556EF}"/>
              </a:ext>
            </a:extLst>
          </p:cNvPr>
          <p:cNvSpPr/>
          <p:nvPr/>
        </p:nvSpPr>
        <p:spPr>
          <a:xfrm>
            <a:off x="2626612" y="5120027"/>
            <a:ext cx="63409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/>
              <a:t>23.1 + 56.6*area + 78.7*bedrooms = price</a:t>
            </a:r>
          </a:p>
        </p:txBody>
      </p:sp>
    </p:spTree>
    <p:extLst>
      <p:ext uri="{BB962C8B-B14F-4D97-AF65-F5344CB8AC3E}">
        <p14:creationId xmlns:p14="http://schemas.microsoft.com/office/powerpoint/2010/main" val="1725286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0B3E9-03C4-854C-9709-6FB11CBAA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D5342-6FA4-8E45-9B83-806BBFBFE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far, we have always calculated the derivative of the cost function on the entire data set</a:t>
            </a:r>
          </a:p>
          <a:p>
            <a:r>
              <a:rPr lang="en-US" dirty="0"/>
              <a:t>Because we are using all the data at once, we call this </a:t>
            </a:r>
            <a:r>
              <a:rPr lang="en-US" b="1" dirty="0"/>
              <a:t>batch gradient descent</a:t>
            </a:r>
            <a:endParaRPr lang="en-US" dirty="0"/>
          </a:p>
          <a:p>
            <a:r>
              <a:rPr lang="en-US" dirty="0"/>
              <a:t>This lets us always reach a minimum (assuming appropriate learning rates)</a:t>
            </a:r>
          </a:p>
          <a:p>
            <a:r>
              <a:rPr lang="en-US" dirty="0"/>
              <a:t>However, on big data, the derivative calculation is very costly and must be repeated many times</a:t>
            </a:r>
          </a:p>
        </p:txBody>
      </p:sp>
    </p:spTree>
    <p:extLst>
      <p:ext uri="{BB962C8B-B14F-4D97-AF65-F5344CB8AC3E}">
        <p14:creationId xmlns:p14="http://schemas.microsoft.com/office/powerpoint/2010/main" val="1697318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3CBE8-3A57-AB43-8C95-309151603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Models, More Broadly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5EE1A-FCE8-2742-BF08-269870E8E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Perceptron is one linear model, but there are others</a:t>
            </a:r>
          </a:p>
          <a:p>
            <a:r>
              <a:rPr lang="en-US" dirty="0"/>
              <a:t>Basic concept: find the coefficients of a linear equation (hyperplane) that we can use to make predictions</a:t>
            </a:r>
          </a:p>
          <a:p>
            <a:r>
              <a:rPr lang="en-US" dirty="0"/>
              <a:t>Classification: assume data can be split by a hyperplane</a:t>
            </a:r>
          </a:p>
          <a:p>
            <a:r>
              <a:rPr lang="en-US" dirty="0"/>
              <a:t>Regression: assume data is all close to being on a hyperplane</a:t>
            </a:r>
          </a:p>
        </p:txBody>
      </p:sp>
    </p:spTree>
    <p:extLst>
      <p:ext uri="{BB962C8B-B14F-4D97-AF65-F5344CB8AC3E}">
        <p14:creationId xmlns:p14="http://schemas.microsoft.com/office/powerpoint/2010/main" val="34885860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55CFE-C8BA-614D-83E9-C40386E3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8FF5B-EF74-BF47-B533-CBA833D16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stochastic gradient descent, look at one point at a time</a:t>
            </a:r>
          </a:p>
          <a:p>
            <a:r>
              <a:rPr lang="en-US" dirty="0"/>
              <a:t>Calculate derivative of the cost function at that point, then adjust weights immediately</a:t>
            </a:r>
          </a:p>
          <a:p>
            <a:r>
              <a:rPr lang="en-US" dirty="0"/>
              <a:t>Because individual steps may take us in the wrong direction overall, we may need to use a smaller learning rate</a:t>
            </a:r>
          </a:p>
          <a:p>
            <a:r>
              <a:rPr lang="en-US" dirty="0"/>
              <a:t>Will likely never converge, need to use other stopping criteria</a:t>
            </a:r>
          </a:p>
          <a:p>
            <a:pPr lvl="1"/>
            <a:r>
              <a:rPr lang="en-US" dirty="0"/>
              <a:t>Using validation loss is common</a:t>
            </a:r>
          </a:p>
        </p:txBody>
      </p:sp>
    </p:spTree>
    <p:extLst>
      <p:ext uri="{BB962C8B-B14F-4D97-AF65-F5344CB8AC3E}">
        <p14:creationId xmlns:p14="http://schemas.microsoft.com/office/powerpoint/2010/main" val="17116912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495CE-618A-6B4E-A086-DA5ED75C0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 Pseudocode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2ACB9-BB16-AA46-8A6D-22B8DEC96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stoch_grad_desc</a:t>
            </a:r>
            <a:r>
              <a:rPr lang="en-US" dirty="0"/>
              <a:t>(D, </a:t>
            </a:r>
            <a:r>
              <a:rPr lang="el-GR" dirty="0"/>
              <a:t>α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/>
              <a:t>	set 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 to 0 for for </a:t>
            </a:r>
            <a:r>
              <a:rPr lang="en-US" dirty="0" err="1"/>
              <a:t>i</a:t>
            </a:r>
            <a:r>
              <a:rPr lang="en-US" dirty="0"/>
              <a:t> from 0 to n</a:t>
            </a:r>
          </a:p>
          <a:p>
            <a:pPr marL="0" indent="0">
              <a:buNone/>
            </a:pPr>
            <a:r>
              <a:rPr lang="en-US" dirty="0"/>
              <a:t>	while stopping criteria are not met:</a:t>
            </a:r>
          </a:p>
          <a:p>
            <a:pPr marL="0" indent="0">
              <a:buNone/>
            </a:pPr>
            <a:r>
              <a:rPr lang="en-US" dirty="0"/>
              <a:t>		for (x, y) in D</a:t>
            </a:r>
          </a:p>
          <a:p>
            <a:pPr marL="0" indent="0">
              <a:buNone/>
            </a:pPr>
            <a:r>
              <a:rPr lang="en-US" dirty="0"/>
              <a:t>			for </a:t>
            </a:r>
            <a:r>
              <a:rPr lang="en-US" dirty="0" err="1"/>
              <a:t>i</a:t>
            </a:r>
            <a:r>
              <a:rPr lang="en-US" dirty="0"/>
              <a:t> in (0, 1, 2, …, n):</a:t>
            </a:r>
          </a:p>
          <a:p>
            <a:pPr marL="0" indent="0">
              <a:buNone/>
            </a:pPr>
            <a:r>
              <a:rPr lang="en-US" dirty="0"/>
              <a:t>				</a:t>
            </a:r>
            <a:r>
              <a:rPr lang="en-US" dirty="0" err="1"/>
              <a:t>deriv</a:t>
            </a:r>
            <a:r>
              <a:rPr lang="en-US" dirty="0"/>
              <a:t> = (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- y)x</a:t>
            </a:r>
            <a:r>
              <a:rPr lang="en-US" baseline="-25000" dirty="0"/>
              <a:t>i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		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 = 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baseline="-25000" dirty="0"/>
              <a:t> </a:t>
            </a:r>
            <a:r>
              <a:rPr lang="en-US" dirty="0"/>
              <a:t> - </a:t>
            </a:r>
            <a:r>
              <a:rPr lang="el-GR" dirty="0"/>
              <a:t>α</a:t>
            </a:r>
            <a:r>
              <a:rPr lang="en-US" dirty="0"/>
              <a:t>*</a:t>
            </a:r>
            <a:r>
              <a:rPr lang="en-US" dirty="0" err="1"/>
              <a:t>deriv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return w</a:t>
            </a:r>
            <a:r>
              <a:rPr lang="en-US" baseline="-25000" dirty="0"/>
              <a:t>0</a:t>
            </a:r>
            <a:r>
              <a:rPr lang="en-US" dirty="0"/>
              <a:t>, w</a:t>
            </a:r>
            <a:r>
              <a:rPr lang="en-US" baseline="-25000" dirty="0"/>
              <a:t>1</a:t>
            </a:r>
            <a:r>
              <a:rPr lang="en-US" dirty="0"/>
              <a:t>, w</a:t>
            </a:r>
            <a:r>
              <a:rPr lang="en-US" baseline="-25000" dirty="0"/>
              <a:t>2</a:t>
            </a:r>
            <a:r>
              <a:rPr lang="en-US" dirty="0"/>
              <a:t>, …, </a:t>
            </a:r>
            <a:r>
              <a:rPr lang="en-US" dirty="0" err="1"/>
              <a:t>w</a:t>
            </a:r>
            <a:r>
              <a:rPr lang="en-US" baseline="-25000" dirty="0" err="1"/>
              <a:t>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343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285D0-1FE2-814C-A52E-A4EB6846D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Housing Prices via 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836F5-64C0-6249-AD96-B32414B4D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Last time, we calculated the derivatives by summing the partial derivatives over all points in our data set before taking a step</a:t>
            </a:r>
          </a:p>
          <a:p>
            <a:r>
              <a:rPr lang="en-US" dirty="0"/>
              <a:t>This took a lot of iterations to converge because we were only moving a small amount each step</a:t>
            </a:r>
          </a:p>
          <a:p>
            <a:r>
              <a:rPr lang="en-US" dirty="0"/>
              <a:t>For five data points, this works okay, but these sums will take a very long time with more data</a:t>
            </a:r>
          </a:p>
          <a:p>
            <a:r>
              <a:rPr lang="en-US" dirty="0"/>
              <a:t>Instead, try stochastic gradient descent</a:t>
            </a:r>
          </a:p>
        </p:txBody>
      </p:sp>
    </p:spTree>
    <p:extLst>
      <p:ext uri="{BB962C8B-B14F-4D97-AF65-F5344CB8AC3E}">
        <p14:creationId xmlns:p14="http://schemas.microsoft.com/office/powerpoint/2010/main" val="10222478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7B314-7604-8641-BC3F-2935ECB8E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Example: Housing Prices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ABACC22-CB2D-4A40-BF26-399BCF55B7A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793631" y="1690688"/>
          <a:ext cx="6963510" cy="317721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659136719"/>
                    </a:ext>
                  </a:extLst>
                </a:gridCol>
                <a:gridCol w="1899140">
                  <a:extLst>
                    <a:ext uri="{9D8B030D-6E8A-4147-A177-3AD203B41FA5}">
                      <a16:colId xmlns:a16="http://schemas.microsoft.com/office/drawing/2014/main" val="3768602865"/>
                    </a:ext>
                  </a:extLst>
                </a:gridCol>
                <a:gridCol w="2321170">
                  <a:extLst>
                    <a:ext uri="{9D8B030D-6E8A-4147-A177-3AD203B41FA5}">
                      <a16:colId xmlns:a16="http://schemas.microsoft.com/office/drawing/2014/main" val="3504615882"/>
                    </a:ext>
                  </a:extLst>
                </a:gridCol>
              </a:tblGrid>
              <a:tr h="85702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Area (1000 square ft)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Bedrooms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Price ($1000s)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4187039"/>
                  </a:ext>
                </a:extLst>
              </a:tr>
              <a:tr h="464038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2.104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400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454453"/>
                  </a:ext>
                </a:extLst>
              </a:tr>
              <a:tr h="464038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1.600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330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52689343"/>
                  </a:ext>
                </a:extLst>
              </a:tr>
              <a:tr h="464038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2.400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369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50739132"/>
                  </a:ext>
                </a:extLst>
              </a:tr>
              <a:tr h="464038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1.416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232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24782579"/>
                  </a:ext>
                </a:extLst>
              </a:tr>
              <a:tr h="464038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3.000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540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420819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F75D2C-7C41-9047-8C90-0400FFF5A8C8}"/>
              </a:ext>
            </a:extLst>
          </p:cNvPr>
          <p:cNvSpPr txBox="1"/>
          <p:nvPr/>
        </p:nvSpPr>
        <p:spPr>
          <a:xfrm>
            <a:off x="844062" y="5545015"/>
            <a:ext cx="9788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</a:t>
            </a:r>
            <a:r>
              <a:rPr lang="en-US" sz="2800" baseline="-25000" dirty="0"/>
              <a:t>0</a:t>
            </a:r>
            <a:r>
              <a:rPr lang="en-US" sz="2800" dirty="0"/>
              <a:t> + w</a:t>
            </a:r>
            <a:r>
              <a:rPr lang="en-US" sz="2800" baseline="-25000" dirty="0"/>
              <a:t>1</a:t>
            </a:r>
            <a:r>
              <a:rPr lang="en-US" sz="2800" dirty="0"/>
              <a:t>*area + w</a:t>
            </a:r>
            <a:r>
              <a:rPr lang="en-US" sz="2800" baseline="-25000" dirty="0"/>
              <a:t>2</a:t>
            </a:r>
            <a:r>
              <a:rPr lang="en-US" sz="2800" dirty="0"/>
              <a:t>*bedrooms = price</a:t>
            </a:r>
          </a:p>
        </p:txBody>
      </p:sp>
    </p:spTree>
    <p:extLst>
      <p:ext uri="{BB962C8B-B14F-4D97-AF65-F5344CB8AC3E}">
        <p14:creationId xmlns:p14="http://schemas.microsoft.com/office/powerpoint/2010/main" val="150939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C5DC8-85E3-4347-9C25-3AFF35AC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D45EB-D3C4-A944-93F4-13262E70F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385" y="1477108"/>
            <a:ext cx="11113477" cy="485482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Point 1: x = &lt;2.104, 3&gt;, y = 400, w = &lt;0, 0, 0&gt;</a:t>
            </a:r>
          </a:p>
          <a:p>
            <a:pPr lvl="1"/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= 0</a:t>
            </a:r>
          </a:p>
          <a:p>
            <a:pPr lvl="1"/>
            <a:r>
              <a:rPr lang="en-US" dirty="0"/>
              <a:t>x</a:t>
            </a:r>
            <a:r>
              <a:rPr lang="en-US" baseline="-25000" dirty="0"/>
              <a:t>0</a:t>
            </a:r>
            <a:r>
              <a:rPr lang="en-US" dirty="0"/>
              <a:t>h</a:t>
            </a:r>
            <a:r>
              <a:rPr lang="en-US" baseline="-25000" dirty="0"/>
              <a:t>w</a:t>
            </a:r>
            <a:r>
              <a:rPr lang="en-US" dirty="0"/>
              <a:t>(x) – y = 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– y = -400</a:t>
            </a:r>
          </a:p>
          <a:p>
            <a:pPr lvl="1"/>
            <a:r>
              <a:rPr lang="en-US" dirty="0"/>
              <a:t>x</a:t>
            </a:r>
            <a:r>
              <a:rPr lang="en-US" baseline="-25000" dirty="0"/>
              <a:t>1</a:t>
            </a:r>
            <a:r>
              <a:rPr lang="en-US" dirty="0"/>
              <a:t>h</a:t>
            </a:r>
            <a:r>
              <a:rPr lang="en-US" baseline="-25000" dirty="0"/>
              <a:t>w</a:t>
            </a:r>
            <a:r>
              <a:rPr lang="en-US" dirty="0"/>
              <a:t>(x) – y = 2.104*(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– y) = -841.6</a:t>
            </a:r>
          </a:p>
          <a:p>
            <a:pPr lvl="1"/>
            <a:r>
              <a:rPr lang="en-US" dirty="0"/>
              <a:t>x</a:t>
            </a:r>
            <a:r>
              <a:rPr lang="en-US" baseline="-25000" dirty="0"/>
              <a:t>2</a:t>
            </a:r>
            <a:r>
              <a:rPr lang="en-US" dirty="0"/>
              <a:t>h</a:t>
            </a:r>
            <a:r>
              <a:rPr lang="en-US" baseline="-25000" dirty="0"/>
              <a:t>w</a:t>
            </a:r>
            <a:r>
              <a:rPr lang="en-US" dirty="0"/>
              <a:t>(x) – y = 3*(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– y)  = -1200</a:t>
            </a:r>
          </a:p>
          <a:p>
            <a:pPr lvl="1"/>
            <a:r>
              <a:rPr lang="en-US" dirty="0"/>
              <a:t>Update weights to &lt;0,0,0&gt; - 0.01*&lt;-400,-841.6,-1200&gt; = &lt;4, 8.416, 12&gt;</a:t>
            </a:r>
          </a:p>
          <a:p>
            <a:r>
              <a:rPr lang="en-US" dirty="0"/>
              <a:t>Point 2: x = &lt;1.6, 3&gt;, y = 330, w = &lt;4, 8.416, 12&gt;</a:t>
            </a:r>
          </a:p>
          <a:p>
            <a:pPr lvl="1"/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= 53.5</a:t>
            </a:r>
          </a:p>
          <a:p>
            <a:pPr lvl="1"/>
            <a:r>
              <a:rPr lang="en-US" dirty="0"/>
              <a:t>x</a:t>
            </a:r>
            <a:r>
              <a:rPr lang="en-US" baseline="-25000" dirty="0"/>
              <a:t>0</a:t>
            </a:r>
            <a:r>
              <a:rPr lang="en-US" dirty="0"/>
              <a:t>h</a:t>
            </a:r>
            <a:r>
              <a:rPr lang="en-US" baseline="-25000" dirty="0"/>
              <a:t>w</a:t>
            </a:r>
            <a:r>
              <a:rPr lang="en-US" dirty="0"/>
              <a:t>(x) – y = 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– y = -276.5</a:t>
            </a:r>
          </a:p>
          <a:p>
            <a:pPr lvl="1"/>
            <a:r>
              <a:rPr lang="en-US" dirty="0"/>
              <a:t>x</a:t>
            </a:r>
            <a:r>
              <a:rPr lang="en-US" baseline="-25000" dirty="0"/>
              <a:t>1</a:t>
            </a:r>
            <a:r>
              <a:rPr lang="en-US" dirty="0"/>
              <a:t>h</a:t>
            </a:r>
            <a:r>
              <a:rPr lang="en-US" baseline="-25000" dirty="0"/>
              <a:t>w</a:t>
            </a:r>
            <a:r>
              <a:rPr lang="en-US" dirty="0"/>
              <a:t>(x) – y = 1.6*(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– y) = -442.5</a:t>
            </a:r>
          </a:p>
          <a:p>
            <a:pPr lvl="1"/>
            <a:r>
              <a:rPr lang="en-US" dirty="0"/>
              <a:t>x</a:t>
            </a:r>
            <a:r>
              <a:rPr lang="en-US" baseline="-25000" dirty="0"/>
              <a:t>2</a:t>
            </a:r>
            <a:r>
              <a:rPr lang="en-US" dirty="0"/>
              <a:t>h</a:t>
            </a:r>
            <a:r>
              <a:rPr lang="en-US" baseline="-25000" dirty="0"/>
              <a:t>w</a:t>
            </a:r>
            <a:r>
              <a:rPr lang="en-US" dirty="0"/>
              <a:t>(x) – y = 3*(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– y)  = -829.6 </a:t>
            </a:r>
          </a:p>
          <a:p>
            <a:pPr lvl="1"/>
            <a:r>
              <a:rPr lang="en-US" dirty="0"/>
              <a:t>Update weights to &lt;4, 8.416, 12&gt; - 0.01*&lt;-276.5,-442.5,-829.5&gt; = &lt;6.8, 12.8, 20.3&gt;</a:t>
            </a:r>
          </a:p>
        </p:txBody>
      </p:sp>
    </p:spTree>
    <p:extLst>
      <p:ext uri="{BB962C8B-B14F-4D97-AF65-F5344CB8AC3E}">
        <p14:creationId xmlns:p14="http://schemas.microsoft.com/office/powerpoint/2010/main" val="25711341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C5DC8-85E3-4347-9C25-3AFF35AC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D45EB-D3C4-A944-93F4-13262E70F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4124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Point 3: x = &lt;2.4, 3&gt;, y = 369, w = &lt;6.8, 12.8, 20.3&gt; </a:t>
            </a:r>
          </a:p>
          <a:p>
            <a:pPr lvl="1"/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= 98.5, 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– y = -270.5</a:t>
            </a:r>
          </a:p>
          <a:p>
            <a:pPr lvl="1"/>
            <a:r>
              <a:rPr lang="en-US" dirty="0"/>
              <a:t>∇w = &lt;-270.5, -649.3, -811.6&gt;</a:t>
            </a:r>
          </a:p>
          <a:p>
            <a:pPr lvl="1"/>
            <a:r>
              <a:rPr lang="en-US" dirty="0"/>
              <a:t>Update weights to w - 0.01* ∇w = &lt;9.5, 19.3, 28.4&gt;</a:t>
            </a:r>
          </a:p>
          <a:p>
            <a:r>
              <a:rPr lang="en-US" dirty="0"/>
              <a:t>Point 4: x = &lt;1.416, 2&gt;, y = 232, w = &lt;9.5, 19.3, 28.4&gt;</a:t>
            </a:r>
          </a:p>
          <a:p>
            <a:pPr lvl="1"/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= 93.7, 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– y = -138.3</a:t>
            </a:r>
          </a:p>
          <a:p>
            <a:pPr lvl="1"/>
            <a:r>
              <a:rPr lang="en-US" dirty="0"/>
              <a:t>∇w = &lt;-138.3, -195.9, -276.7&gt;</a:t>
            </a:r>
          </a:p>
          <a:p>
            <a:pPr lvl="1"/>
            <a:r>
              <a:rPr lang="en-US" dirty="0"/>
              <a:t>Update weights to w - 0.01* ∇w = &lt;10.9, 21.3, 31.2&gt;</a:t>
            </a:r>
          </a:p>
          <a:p>
            <a:r>
              <a:rPr lang="en-US" dirty="0"/>
              <a:t>Point 5: x = &lt;3, 4&gt;, y = 540, w = &lt;10.9, 21.3, 31.2&gt;</a:t>
            </a:r>
          </a:p>
          <a:p>
            <a:pPr lvl="1"/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= 199.4, 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– y = -340.6</a:t>
            </a:r>
          </a:p>
          <a:p>
            <a:pPr lvl="1"/>
            <a:r>
              <a:rPr lang="en-US" dirty="0"/>
              <a:t>∇w = &lt;-340.6, -1021.7, -1362.2&gt;</a:t>
            </a:r>
          </a:p>
          <a:p>
            <a:pPr lvl="1"/>
            <a:r>
              <a:rPr lang="en-US" dirty="0"/>
              <a:t>Update weights to w - 0.01* ∇w = &lt;14.3, 31.5, 44.8&gt;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6521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5DC02-CA2F-3F4D-8BD5-DE25B249D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One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87AEA-832D-E649-9E04-4907DDC7A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the end of one iteration of stochastic gradient descent, our weights are &lt;14.3, 31.5, 44.8&gt;</a:t>
            </a:r>
          </a:p>
          <a:p>
            <a:r>
              <a:rPr lang="en-US" dirty="0"/>
              <a:t>This is pretty similar to the weights after 10 iterations of batch gradient descent </a:t>
            </a:r>
          </a:p>
          <a:p>
            <a:r>
              <a:rPr lang="en-US" dirty="0"/>
              <a:t>We now need to repeat this process for further iterations</a:t>
            </a:r>
          </a:p>
        </p:txBody>
      </p:sp>
    </p:spTree>
    <p:extLst>
      <p:ext uri="{BB962C8B-B14F-4D97-AF65-F5344CB8AC3E}">
        <p14:creationId xmlns:p14="http://schemas.microsoft.com/office/powerpoint/2010/main" val="15919414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5841-A79A-7E41-A516-B522E2F0A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Iterations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3975C-0FF4-2A45-A95F-5674DAB11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After the second iteration, w = &lt;20.3, 45.3, 64.3&gt;</a:t>
            </a:r>
          </a:p>
          <a:p>
            <a:pPr lvl="1"/>
            <a:r>
              <a:rPr lang="en-US" dirty="0"/>
              <a:t>These values are pretty similar to what we got after 20 iterations of batch gradient descent</a:t>
            </a:r>
          </a:p>
          <a:p>
            <a:pPr lvl="1"/>
            <a:r>
              <a:rPr lang="en-US" dirty="0"/>
              <a:t>Cost is still quite high, but most predictions are within 100 of the true value</a:t>
            </a:r>
          </a:p>
          <a:p>
            <a:r>
              <a:rPr lang="en-US" dirty="0"/>
              <a:t>After the third iteration, w = &lt;22.9, 51.4, 72.8&gt;</a:t>
            </a:r>
          </a:p>
          <a:p>
            <a:pPr lvl="1"/>
            <a:r>
              <a:rPr lang="en-US" dirty="0"/>
              <a:t>Cost is now 7824</a:t>
            </a:r>
          </a:p>
          <a:p>
            <a:r>
              <a:rPr lang="en-US" dirty="0"/>
              <a:t>After 6 iterations, w = &lt;24.1, 56.3, 79.1&gt; and cost is 3457</a:t>
            </a:r>
          </a:p>
          <a:p>
            <a:pPr lvl="1"/>
            <a:r>
              <a:rPr lang="en-US" dirty="0"/>
              <a:t>This is slightly worse cost than the model from batch gradient descent</a:t>
            </a:r>
          </a:p>
          <a:p>
            <a:r>
              <a:rPr lang="en-US" dirty="0"/>
              <a:t>After 7 iterations, cost increases slightly, so we stop training</a:t>
            </a:r>
          </a:p>
        </p:txBody>
      </p:sp>
    </p:spTree>
    <p:extLst>
      <p:ext uri="{BB962C8B-B14F-4D97-AF65-F5344CB8AC3E}">
        <p14:creationId xmlns:p14="http://schemas.microsoft.com/office/powerpoint/2010/main" val="38629316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6A49B-A28C-FE4C-845F-9890ED7A2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vs. 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E8837-0C5D-294D-B68D-7E91B5BE7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takes roughly the same amount of time to do an iteration of batch vs. stochastic gradient descent</a:t>
            </a:r>
          </a:p>
          <a:p>
            <a:pPr lvl="1"/>
            <a:r>
              <a:rPr lang="en-US" dirty="0"/>
              <a:t>Either way, one iteration does all the calculations for each data point once</a:t>
            </a:r>
          </a:p>
          <a:p>
            <a:r>
              <a:rPr lang="en-US" dirty="0"/>
              <a:t>Because we update weights mid-iteration in stochastic, it will finish training much faster</a:t>
            </a:r>
          </a:p>
          <a:p>
            <a:r>
              <a:rPr lang="en-US" dirty="0"/>
              <a:t>However, batch gradient descent will generally get closer to the actual minimum, because it’s always going in the “right” direction</a:t>
            </a:r>
          </a:p>
          <a:p>
            <a:r>
              <a:rPr lang="en-US" dirty="0"/>
              <a:t>In practice: use batch gradient descent if the data is small (&lt;1000 points), otherwise use stochastic gradient descent</a:t>
            </a:r>
          </a:p>
          <a:p>
            <a:pPr lvl="1"/>
            <a:r>
              <a:rPr lang="en-US" dirty="0"/>
              <a:t>With “real” ML problems, this mostly means we’ll be using stochastic</a:t>
            </a:r>
          </a:p>
        </p:txBody>
      </p:sp>
    </p:spTree>
    <p:extLst>
      <p:ext uri="{BB962C8B-B14F-4D97-AF65-F5344CB8AC3E}">
        <p14:creationId xmlns:p14="http://schemas.microsoft.com/office/powerpoint/2010/main" val="39498510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8818C-32B9-DF4B-B7BE-BF3F63C1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Minima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DD5EA-6FBF-2647-B262-BA154C7BB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Gradient descent can be used with any differentiable cost function</a:t>
            </a:r>
          </a:p>
          <a:p>
            <a:r>
              <a:rPr lang="en-US" dirty="0"/>
              <a:t>However, they will only ever find local minima, because we stop as soon as the derivative is 0</a:t>
            </a:r>
          </a:p>
          <a:p>
            <a:r>
              <a:rPr lang="en-US" dirty="0"/>
              <a:t>Therefore: we can effectively use gradient descent if (and only if) the cost function has exactly one local minimum</a:t>
            </a:r>
          </a:p>
          <a:p>
            <a:pPr lvl="1"/>
            <a:r>
              <a:rPr lang="en-US" dirty="0"/>
              <a:t>This is the same as saying the function is convex</a:t>
            </a:r>
          </a:p>
          <a:p>
            <a:r>
              <a:rPr lang="en-US" dirty="0"/>
              <a:t>For least squares, our cost function is quadratic and therefore works well with gradient descent</a:t>
            </a:r>
          </a:p>
        </p:txBody>
      </p:sp>
    </p:spTree>
    <p:extLst>
      <p:ext uri="{BB962C8B-B14F-4D97-AF65-F5344CB8AC3E}">
        <p14:creationId xmlns:p14="http://schemas.microsoft.com/office/powerpoint/2010/main" val="2617713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C24EB-2B79-2644-84CC-9F6E52EF4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0050E-C9DB-AD4B-AC0F-4195C902A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regression problem, we can predict that the output y at some point x is a linear function on x</a:t>
            </a:r>
          </a:p>
          <a:p>
            <a:r>
              <a:rPr lang="en-US" dirty="0"/>
              <a:t>This linear function is called the hypothesis:</a:t>
            </a:r>
          </a:p>
          <a:p>
            <a:r>
              <a:rPr lang="en-US" dirty="0"/>
              <a:t>Given a point x = &lt;x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, …, 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&gt; and defining x</a:t>
            </a:r>
            <a:r>
              <a:rPr lang="en-US" baseline="-25000" dirty="0"/>
              <a:t>0</a:t>
            </a:r>
            <a:r>
              <a:rPr lang="en-US" dirty="0"/>
              <a:t> = 1 for all x: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(x) = w</a:t>
            </a:r>
            <a:r>
              <a:rPr lang="en-US" baseline="-25000" dirty="0"/>
              <a:t>0</a:t>
            </a:r>
            <a:r>
              <a:rPr lang="en-US" dirty="0"/>
              <a:t> + w</a:t>
            </a:r>
            <a:r>
              <a:rPr lang="en-US" baseline="-25000" dirty="0"/>
              <a:t>1</a:t>
            </a:r>
            <a:r>
              <a:rPr lang="en-US" dirty="0"/>
              <a:t>x</a:t>
            </a:r>
            <a:r>
              <a:rPr lang="en-US" baseline="-25000" dirty="0"/>
              <a:t>1</a:t>
            </a:r>
            <a:r>
              <a:rPr lang="en-US" dirty="0"/>
              <a:t> + w</a:t>
            </a:r>
            <a:r>
              <a:rPr lang="en-US" baseline="-25000" dirty="0"/>
              <a:t>2</a:t>
            </a:r>
            <a:r>
              <a:rPr lang="en-US" dirty="0"/>
              <a:t>x</a:t>
            </a:r>
            <a:r>
              <a:rPr lang="en-US" baseline="-25000" dirty="0"/>
              <a:t>2</a:t>
            </a:r>
            <a:r>
              <a:rPr lang="en-US" dirty="0"/>
              <a:t> + … + </a:t>
            </a:r>
            <a:r>
              <a:rPr lang="en-US" dirty="0" err="1"/>
              <a:t>w</a:t>
            </a:r>
            <a:r>
              <a:rPr lang="en-US" baseline="-25000" dirty="0" err="1"/>
              <a:t>n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endParaRPr lang="en-US" baseline="-2500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Goal: find optimal values for w</a:t>
            </a:r>
          </a:p>
        </p:txBody>
      </p:sp>
    </p:spTree>
    <p:extLst>
      <p:ext uri="{BB962C8B-B14F-4D97-AF65-F5344CB8AC3E}">
        <p14:creationId xmlns:p14="http://schemas.microsoft.com/office/powerpoint/2010/main" val="6728662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EB6B9-DBA7-1A46-96C7-383206D2A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Squares Cost Function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EC0784-9A99-6B4A-A5D5-A7C5802C9A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82461" y="1540913"/>
            <a:ext cx="4829908" cy="4980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8690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EBAE3-B828-3941-B458-F99237429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Squares Gradient Descent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92EC96-EAE6-B844-8D32-CE4F24E6FE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2875" y="1690688"/>
            <a:ext cx="6156853" cy="4689231"/>
          </a:xfrm>
        </p:spPr>
      </p:pic>
    </p:spTree>
    <p:extLst>
      <p:ext uri="{BB962C8B-B14F-4D97-AF65-F5344CB8AC3E}">
        <p14:creationId xmlns:p14="http://schemas.microsoft.com/office/powerpoint/2010/main" val="25465902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AB4FD-FF27-7C41-B18B-F9EDB7BDA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Closed 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907D7-6CB6-FD41-97BD-99E6A7FE2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use gradient decent many times in the class, as there are many cost functions where directly finding a minimum is difficult</a:t>
            </a:r>
          </a:p>
          <a:p>
            <a:r>
              <a:rPr lang="en-US" dirty="0"/>
              <a:t>For linear regression, however, we can find a minimum directly</a:t>
            </a:r>
          </a:p>
          <a:p>
            <a:r>
              <a:rPr lang="en-US" dirty="0"/>
              <a:t>Recall: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need to solve ∇</a:t>
            </a:r>
            <a:r>
              <a:rPr lang="en-US" baseline="-25000" dirty="0" err="1"/>
              <a:t>w</a:t>
            </a:r>
            <a:r>
              <a:rPr lang="en-US" dirty="0" err="1"/>
              <a:t>J</a:t>
            </a:r>
            <a:r>
              <a:rPr lang="en-US" dirty="0"/>
              <a:t>(w)  = 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CDD6BF-3276-6141-A5F9-F2F29F83C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300" y="3767992"/>
            <a:ext cx="28067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0705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08BCA-4D1D-1447-88E0-21B856EE6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Doing the Math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90A5-7078-614A-B9F5-78CCDBCB6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 us define: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791D28-8209-2E42-8F1D-7D9F3EB638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844"/>
          <a:stretch/>
        </p:blipFill>
        <p:spPr>
          <a:xfrm>
            <a:off x="1457325" y="2800350"/>
            <a:ext cx="3043238" cy="17010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46968C-883A-7F40-A65F-94DC082DB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8449" y="2568574"/>
            <a:ext cx="1895475" cy="1775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2131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12401-AAAF-5341-B602-52F6675FF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Doing the Math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4D8F8-9DDA-9C44-A8B7-8AB12D7B3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/>
              <a:t>h</a:t>
            </a:r>
            <a:r>
              <a:rPr lang="en-US" baseline="-25000" dirty="0" err="1"/>
              <a:t>w</a:t>
            </a:r>
            <a:r>
              <a:rPr lang="en-US" dirty="0"/>
              <a:t>(x</a:t>
            </a:r>
            <a:r>
              <a:rPr lang="en-US" baseline="30000" dirty="0"/>
              <a:t>(</a:t>
            </a:r>
            <a:r>
              <a:rPr lang="en-US" baseline="30000" dirty="0" err="1"/>
              <a:t>i</a:t>
            </a:r>
            <a:r>
              <a:rPr lang="en-US" baseline="30000" dirty="0"/>
              <a:t>)</a:t>
            </a:r>
            <a:r>
              <a:rPr lang="en-US" dirty="0"/>
              <a:t>) = w</a:t>
            </a:r>
            <a:r>
              <a:rPr lang="en-US" baseline="-25000" dirty="0"/>
              <a:t>0</a:t>
            </a:r>
            <a:r>
              <a:rPr lang="en-US" dirty="0"/>
              <a:t>x</a:t>
            </a:r>
            <a:r>
              <a:rPr lang="en-US" baseline="30000" dirty="0"/>
              <a:t>(</a:t>
            </a:r>
            <a:r>
              <a:rPr lang="en-US" baseline="30000" dirty="0" err="1"/>
              <a:t>i</a:t>
            </a:r>
            <a:r>
              <a:rPr lang="en-US" baseline="30000" dirty="0"/>
              <a:t>)</a:t>
            </a:r>
            <a:r>
              <a:rPr lang="en-US" baseline="-25000" dirty="0"/>
              <a:t>0 </a:t>
            </a:r>
            <a:r>
              <a:rPr lang="en-US" dirty="0"/>
              <a:t>+ w</a:t>
            </a:r>
            <a:r>
              <a:rPr lang="en-US" baseline="-25000" dirty="0"/>
              <a:t>1</a:t>
            </a:r>
            <a:r>
              <a:rPr lang="en-US" dirty="0"/>
              <a:t>x</a:t>
            </a:r>
            <a:r>
              <a:rPr lang="en-US" baseline="30000" dirty="0"/>
              <a:t>(</a:t>
            </a:r>
            <a:r>
              <a:rPr lang="en-US" baseline="30000" dirty="0" err="1"/>
              <a:t>i</a:t>
            </a:r>
            <a:r>
              <a:rPr lang="en-US" baseline="30000" dirty="0"/>
              <a:t>)</a:t>
            </a:r>
            <a:r>
              <a:rPr lang="en-US" baseline="-25000" dirty="0"/>
              <a:t>1</a:t>
            </a:r>
            <a:r>
              <a:rPr lang="en-US" dirty="0"/>
              <a:t>+ w</a:t>
            </a:r>
            <a:r>
              <a:rPr lang="en-US" baseline="-25000" dirty="0"/>
              <a:t>2</a:t>
            </a:r>
            <a:r>
              <a:rPr lang="en-US" dirty="0"/>
              <a:t>x</a:t>
            </a:r>
            <a:r>
              <a:rPr lang="en-US" baseline="30000" dirty="0"/>
              <a:t>(</a:t>
            </a:r>
            <a:r>
              <a:rPr lang="en-US" baseline="30000" dirty="0" err="1"/>
              <a:t>i</a:t>
            </a:r>
            <a:r>
              <a:rPr lang="en-US" baseline="30000" dirty="0"/>
              <a:t>)</a:t>
            </a:r>
            <a:r>
              <a:rPr lang="en-US" baseline="-25000" dirty="0"/>
              <a:t>2 </a:t>
            </a:r>
            <a:r>
              <a:rPr lang="en-US" dirty="0"/>
              <a:t>+ …, so </a:t>
            </a:r>
          </a:p>
          <a:p>
            <a:r>
              <a:rPr lang="en-US" dirty="0"/>
              <a:t>Then: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6ACB37-F69E-C44B-84F3-26E7370D3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3236" y="1850190"/>
            <a:ext cx="4219576" cy="3983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E86757-9182-A84E-AC1A-D5495EB0B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550" y="2930066"/>
            <a:ext cx="94869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122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A863B-69EE-2E45-8962-C55225CB7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Doing the Math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E8FDF-AEE1-FA47-AB9B-D6688E737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any vector z,</a:t>
            </a:r>
          </a:p>
          <a:p>
            <a:endParaRPr lang="en-US" dirty="0"/>
          </a:p>
          <a:p>
            <a:r>
              <a:rPr lang="en-US" dirty="0"/>
              <a:t>Thus: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E04875-0B83-E248-A70C-87668A32D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599" y="1825625"/>
            <a:ext cx="3189288" cy="5240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A51DA9-28A5-374B-B44E-B5BC98544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913" y="3756269"/>
            <a:ext cx="8505825" cy="76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5568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BF36A-9BFA-1A42-8746-477F2A95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Doing the Math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AB121-3DD1-9B4B-B121-76740F2A5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Setting this to 0 gives us: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C4580F-CEA0-A040-82E8-671E2ED61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662" y="2336930"/>
            <a:ext cx="6315075" cy="21398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EAA9FB-A467-DD4F-92DC-CCA1EE5C17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612" y="5345113"/>
            <a:ext cx="4205287" cy="567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8638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78DB3-E121-354E-B436-F6A4474D1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Finally: A Closed 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A200F-E0CA-2F46-92A1-8D20871A2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shown: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Note that if we have N data points and f features, X is a </a:t>
            </a:r>
            <a:r>
              <a:rPr lang="en-US" dirty="0" err="1"/>
              <a:t>Nxf</a:t>
            </a:r>
            <a:r>
              <a:rPr lang="en-US" dirty="0"/>
              <a:t> matrix</a:t>
            </a:r>
          </a:p>
          <a:p>
            <a:r>
              <a:rPr lang="en-US" dirty="0"/>
              <a:t>X</a:t>
            </a:r>
            <a:r>
              <a:rPr lang="en-US" baseline="30000" dirty="0"/>
              <a:t>T</a:t>
            </a:r>
            <a:r>
              <a:rPr lang="en-US" dirty="0"/>
              <a:t>X is a </a:t>
            </a:r>
            <a:r>
              <a:rPr lang="en-US" dirty="0" err="1"/>
              <a:t>fxf</a:t>
            </a:r>
            <a:r>
              <a:rPr lang="en-US" dirty="0"/>
              <a:t> matrix, which can generally be inverted quickly by computer even for large values of 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22191C-8614-714B-A105-83FBEBC39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0" y="2459037"/>
            <a:ext cx="44196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5023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D481E-7C86-754E-9965-CEA9FE806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Homework: Old Faithful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FA89C-7759-334E-B1F5-377C051A0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intervals between eruptions of Old Faithful can be predicted from the previous interval’s duration: </a:t>
            </a:r>
          </a:p>
          <a:p>
            <a:pPr marL="0" indent="0" algn="ctr">
              <a:buNone/>
            </a:pPr>
            <a:r>
              <a:rPr lang="en-US" dirty="0"/>
              <a:t>interval = w_0 + w_1*duration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4D21EC-00C3-EB4F-822E-CC3D433E9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563" y="4001294"/>
            <a:ext cx="4540250" cy="255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3497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319E9-C3CB-C342-9C71-77A043780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558B2-819F-3C41-9867-A37B1889A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gradient descent on a dataset of Old Faithful eruption durations and intervals to find optimal values for w_0 and w_1</a:t>
            </a:r>
          </a:p>
          <a:p>
            <a:pPr lvl="1"/>
            <a:r>
              <a:rPr lang="en-US" dirty="0"/>
              <a:t>12 data points, should run very quickly</a:t>
            </a:r>
          </a:p>
          <a:p>
            <a:r>
              <a:rPr lang="en-US" dirty="0"/>
              <a:t>Most of a program for batch gradient descent has been written—update it to calculate the gradient properly</a:t>
            </a:r>
          </a:p>
          <a:p>
            <a:r>
              <a:rPr lang="en-US" dirty="0"/>
              <a:t>Implement stochastic gradient descent, compare number of iterations</a:t>
            </a:r>
          </a:p>
        </p:txBody>
      </p:sp>
    </p:spTree>
    <p:extLst>
      <p:ext uri="{BB962C8B-B14F-4D97-AF65-F5344CB8AC3E}">
        <p14:creationId xmlns:p14="http://schemas.microsoft.com/office/powerpoint/2010/main" val="1349930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A8A67-4982-484C-B38C-21D00A60E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Squares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AAFED-5FAE-CC44-97C3-F8E03E717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Must first define a cost function J, so that we know what to minimize</a:t>
            </a:r>
          </a:p>
          <a:p>
            <a:r>
              <a:rPr lang="en-US" dirty="0"/>
              <a:t>Cost function: like a loss function but defined over a data set instead of at a point (but in practice, the terms are often used interchangeably)</a:t>
            </a:r>
          </a:p>
          <a:p>
            <a:r>
              <a:rPr lang="en-US" dirty="0"/>
              <a:t>Here: cost function is based on sum of squared differences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Because this is our loss function, this is </a:t>
            </a:r>
            <a:r>
              <a:rPr lang="en-US" b="1" dirty="0"/>
              <a:t>least squares</a:t>
            </a:r>
            <a:r>
              <a:rPr lang="en-US" dirty="0"/>
              <a:t>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B7DDF1-857A-B242-9F1C-C55B40F9A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6669" y="4310971"/>
            <a:ext cx="28067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69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D8445-1726-364C-B926-30A1B94BD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D2EA1-1323-B94E-A52C-A681D2730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Cost is a function of weights</a:t>
            </a:r>
          </a:p>
          <a:p>
            <a:r>
              <a:rPr lang="en-US" dirty="0"/>
              <a:t>Goal: find weights to minimize costs</a:t>
            </a:r>
          </a:p>
          <a:p>
            <a:r>
              <a:rPr lang="en-US" dirty="0"/>
              <a:t>Approach: start with random weights, repeatedly adjust them in the “best” direction until we hit a minimum</a:t>
            </a:r>
          </a:p>
          <a:p>
            <a:r>
              <a:rPr lang="en-US" dirty="0"/>
              <a:t>What’s the “best” direction? The </a:t>
            </a:r>
            <a:r>
              <a:rPr lang="en-US" b="1" dirty="0"/>
              <a:t>gradient</a:t>
            </a:r>
            <a:r>
              <a:rPr lang="en-US" dirty="0"/>
              <a:t> (derivative) with respect to w</a:t>
            </a:r>
          </a:p>
          <a:p>
            <a:endParaRPr lang="en-US" dirty="0"/>
          </a:p>
          <a:p>
            <a:r>
              <a:rPr lang="en-US" dirty="0"/>
              <a:t>Note: this works for </a:t>
            </a:r>
            <a:r>
              <a:rPr lang="en-US" i="1" dirty="0"/>
              <a:t>any </a:t>
            </a:r>
            <a:r>
              <a:rPr lang="en-US" dirty="0"/>
              <a:t>parametric model with a differentiable cost function!</a:t>
            </a:r>
          </a:p>
        </p:txBody>
      </p:sp>
    </p:spTree>
    <p:extLst>
      <p:ext uri="{BB962C8B-B14F-4D97-AF65-F5344CB8AC3E}">
        <p14:creationId xmlns:p14="http://schemas.microsoft.com/office/powerpoint/2010/main" val="1237011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CDE27-1B2C-3946-A028-8590D667C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 Visualized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8D19F62-CF08-DF4A-8E47-F62305B1C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500" y="1893094"/>
            <a:ext cx="8001000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825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97DA-419E-9748-A82B-F496257D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 in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AA3A7-9719-FA49-9579-8F57EFA32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Initialize all weights randomly (or to 0)</a:t>
            </a:r>
          </a:p>
          <a:p>
            <a:r>
              <a:rPr lang="en-US" dirty="0"/>
              <a:t>Compute the derivatives of cost </a:t>
            </a:r>
            <a:r>
              <a:rPr lang="en-US" dirty="0" err="1"/>
              <a:t>wrt</a:t>
            </a:r>
            <a:r>
              <a:rPr lang="en-US" dirty="0"/>
              <a:t> weights</a:t>
            </a:r>
          </a:p>
          <a:p>
            <a:r>
              <a:rPr lang="en-US" dirty="0"/>
              <a:t>Multiply derivatives by small constant </a:t>
            </a:r>
            <a:r>
              <a:rPr lang="en-US" b="1" dirty="0"/>
              <a:t>learning rate</a:t>
            </a:r>
            <a:endParaRPr lang="en-US" dirty="0"/>
          </a:p>
          <a:p>
            <a:pPr lvl="1"/>
            <a:r>
              <a:rPr lang="en-US" dirty="0"/>
              <a:t>This ensures we’re always taking very small steps!</a:t>
            </a:r>
          </a:p>
          <a:p>
            <a:r>
              <a:rPr lang="en-US" dirty="0"/>
              <a:t>Subtract learning rate*gradient from previous weights</a:t>
            </a:r>
          </a:p>
          <a:p>
            <a:r>
              <a:rPr lang="en-US" dirty="0"/>
              <a:t>Repeat until we hit a minimum!</a:t>
            </a:r>
          </a:p>
        </p:txBody>
      </p:sp>
    </p:spTree>
    <p:extLst>
      <p:ext uri="{BB962C8B-B14F-4D97-AF65-F5344CB8AC3E}">
        <p14:creationId xmlns:p14="http://schemas.microsoft.com/office/powerpoint/2010/main" val="3483700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D2913-D166-A04E-BEA5-FBB8EE01A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Doing the Math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4450C-07C5-F946-AE0D-1F9AE2554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Recall: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want to update weight 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 by subtracting the partial derivative of J with respect to 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, multiplied by the learning rate: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E6095D-9426-BD4D-96EC-87D05C018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1758" y="2548792"/>
            <a:ext cx="2806700" cy="635000"/>
          </a:xfrm>
          <a:prstGeom prst="rect">
            <a:avLst/>
          </a:prstGeom>
        </p:spPr>
      </p:pic>
      <p:pic>
        <p:nvPicPr>
          <p:cNvPr id="1026" name="Picture 2" descr="https://latex.codecogs.com/gif.latex?w_i%20%5Cleftarrow%20w_i%20-%20%5Calpha%20%5Cfrac%7B%5Cpartial%7D%7B%5Cpartial%20w_i%7D%20J%28w%29">
            <a:extLst>
              <a:ext uri="{FF2B5EF4-FFF2-40B4-BE49-F238E27FC236}">
                <a16:creationId xmlns:a16="http://schemas.microsoft.com/office/drawing/2014/main" id="{8F8161F8-526C-CE4F-9BA1-223AE0A45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293" y="5155223"/>
            <a:ext cx="21336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6849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461C0-62DF-524B-8062-89E5D4A27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the Derivative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87000-7373-324B-B3A8-0D85A6608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the chain rule: </a:t>
            </a:r>
          </a:p>
          <a:p>
            <a:r>
              <a:rPr lang="en-US" dirty="0"/>
              <a:t>From the chain rule: </a:t>
            </a:r>
          </a:p>
          <a:p>
            <a:r>
              <a:rPr lang="en-US" dirty="0"/>
              <a:t>Therefore: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84614F-747E-974B-874D-DA6D52F08E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15" t="-1" r="2540" b="-5770"/>
          <a:stretch/>
        </p:blipFill>
        <p:spPr>
          <a:xfrm>
            <a:off x="4302369" y="1928446"/>
            <a:ext cx="2133601" cy="3223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2AE25D-7356-FC42-976E-4D32EC29B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2369" y="2325321"/>
            <a:ext cx="2413000" cy="482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AD6977-F599-1140-A77D-15FF33E31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6569" y="3520892"/>
            <a:ext cx="3606800" cy="647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4D96EE-E7CB-AF45-BEB2-6B1980EC2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5393" y="4166578"/>
            <a:ext cx="3886200" cy="647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A1A84E-6AB6-854B-A284-D394CB35E3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5393" y="4837633"/>
            <a:ext cx="6781800" cy="647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D63D3C5-BB93-AD48-8B5D-5190C10E1D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85393" y="5642541"/>
            <a:ext cx="21717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914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2239</TotalTime>
  <Words>2527</Words>
  <Application>Microsoft Macintosh PowerPoint</Application>
  <PresentationFormat>Widescreen</PresentationFormat>
  <Paragraphs>374</Paragraphs>
  <Slides>39</Slides>
  <Notes>1</Notes>
  <HiddenSlides>6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Linear Regression and Gradient Descent</vt:lpstr>
      <vt:lpstr>Linear Models, More Broadly</vt:lpstr>
      <vt:lpstr>Linear Regression</vt:lpstr>
      <vt:lpstr>Least Squares</vt:lpstr>
      <vt:lpstr>Gradient Descent</vt:lpstr>
      <vt:lpstr>Gradient Descent Visualized</vt:lpstr>
      <vt:lpstr>Gradient Descent in Practice</vt:lpstr>
      <vt:lpstr>Doing the Math</vt:lpstr>
      <vt:lpstr>Computing the Derivative</vt:lpstr>
      <vt:lpstr>Choosing a Learning Rate</vt:lpstr>
      <vt:lpstr>Batch Gradient Descent: Pseudocode</vt:lpstr>
      <vt:lpstr>An Example: Housing Prices</vt:lpstr>
      <vt:lpstr>Housing Prices: Area vs. Price</vt:lpstr>
      <vt:lpstr>First Iteration</vt:lpstr>
      <vt:lpstr>First Iteration</vt:lpstr>
      <vt:lpstr>Second Iteration</vt:lpstr>
      <vt:lpstr>Continuing</vt:lpstr>
      <vt:lpstr>After 100 Iterations</vt:lpstr>
      <vt:lpstr>Batch Gradient Descent</vt:lpstr>
      <vt:lpstr>Stochastic Gradient Descent</vt:lpstr>
      <vt:lpstr>Stochastic Gradient Descent Pseudocode</vt:lpstr>
      <vt:lpstr>Housing Prices via Stochastic Gradient Descent</vt:lpstr>
      <vt:lpstr>An Example: Housing Prices</vt:lpstr>
      <vt:lpstr>First Iteration</vt:lpstr>
      <vt:lpstr>First Iteration</vt:lpstr>
      <vt:lpstr>After One Iteration</vt:lpstr>
      <vt:lpstr>More Iterations</vt:lpstr>
      <vt:lpstr>Batch vs. Stochastic Gradient Descent</vt:lpstr>
      <vt:lpstr>Finding Minima</vt:lpstr>
      <vt:lpstr>Least Squares Cost Function</vt:lpstr>
      <vt:lpstr>Least Squares Gradient Descent</vt:lpstr>
      <vt:lpstr>A Closed Form</vt:lpstr>
      <vt:lpstr>Doing the Math</vt:lpstr>
      <vt:lpstr>Doing the Math</vt:lpstr>
      <vt:lpstr>Doing the Math</vt:lpstr>
      <vt:lpstr>Doing the Math</vt:lpstr>
      <vt:lpstr>Finally: A Closed Form</vt:lpstr>
      <vt:lpstr>Homework: Old Faithful</vt:lpstr>
      <vt:lpstr>Exercise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Regression and Gradient Descent</dc:title>
  <dc:creator>Rose Sloan</dc:creator>
  <cp:lastModifiedBy>Rose Sloan</cp:lastModifiedBy>
  <cp:revision>68</cp:revision>
  <dcterms:created xsi:type="dcterms:W3CDTF">2022-09-22T16:56:24Z</dcterms:created>
  <dcterms:modified xsi:type="dcterms:W3CDTF">2024-02-26T20:26:56Z</dcterms:modified>
</cp:coreProperties>
</file>

<file path=docProps/thumbnail.jpeg>
</file>